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61" r:id="rId3"/>
    <p:sldId id="258" r:id="rId4"/>
    <p:sldId id="259" r:id="rId5"/>
    <p:sldId id="260" r:id="rId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79" d="100"/>
          <a:sy n="79" d="100"/>
        </p:scale>
        <p:origin x="-1336"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printerSettings" Target="printerSettings/printerSettings1.bin"/><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D29479D-21D8-854B-9436-77C06B32F385}" type="datetimeFigureOut">
              <a:rPr lang="en-US" smtClean="0"/>
              <a:t>4/1/19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25967344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29479D-21D8-854B-9436-77C06B32F385}" type="datetimeFigureOut">
              <a:rPr lang="en-US" smtClean="0"/>
              <a:t>4/1/19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31039452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29479D-21D8-854B-9436-77C06B32F385}" type="datetimeFigureOut">
              <a:rPr lang="en-US" smtClean="0"/>
              <a:t>4/1/19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1814182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D29479D-21D8-854B-9436-77C06B32F385}" type="datetimeFigureOut">
              <a:rPr lang="en-US" smtClean="0"/>
              <a:t>4/1/19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41567470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D29479D-21D8-854B-9436-77C06B32F385}" type="datetimeFigureOut">
              <a:rPr lang="en-US" smtClean="0"/>
              <a:t>4/1/19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13303648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D29479D-21D8-854B-9436-77C06B32F385}" type="datetimeFigureOut">
              <a:rPr lang="en-US" smtClean="0"/>
              <a:t>4/1/19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2609947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D29479D-21D8-854B-9436-77C06B32F385}" type="datetimeFigureOut">
              <a:rPr lang="en-US" smtClean="0"/>
              <a:t>4/1/19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16543003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D29479D-21D8-854B-9436-77C06B32F385}" type="datetimeFigureOut">
              <a:rPr lang="en-US" smtClean="0"/>
              <a:t>4/1/19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3330630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29479D-21D8-854B-9436-77C06B32F385}" type="datetimeFigureOut">
              <a:rPr lang="en-US" smtClean="0"/>
              <a:t>4/1/19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1757907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29479D-21D8-854B-9436-77C06B32F385}" type="datetimeFigureOut">
              <a:rPr lang="en-US" smtClean="0"/>
              <a:t>4/1/19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11083109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D29479D-21D8-854B-9436-77C06B32F385}" type="datetimeFigureOut">
              <a:rPr lang="en-US" smtClean="0"/>
              <a:t>4/1/19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02758A4-E929-E24F-A180-A0F9E56AE19E}" type="slidenum">
              <a:rPr lang="en-US" smtClean="0"/>
              <a:t>‹#›</a:t>
            </a:fld>
            <a:endParaRPr lang="en-US"/>
          </a:p>
        </p:txBody>
      </p:sp>
    </p:spTree>
    <p:extLst>
      <p:ext uri="{BB962C8B-B14F-4D97-AF65-F5344CB8AC3E}">
        <p14:creationId xmlns:p14="http://schemas.microsoft.com/office/powerpoint/2010/main" val="291948819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29479D-21D8-854B-9436-77C06B32F385}" type="datetimeFigureOut">
              <a:rPr lang="en-US" smtClean="0"/>
              <a:t>4/1/19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02758A4-E929-E24F-A180-A0F9E56AE19E}" type="slidenum">
              <a:rPr lang="en-US" smtClean="0"/>
              <a:t>‹#›</a:t>
            </a:fld>
            <a:endParaRPr lang="en-US"/>
          </a:p>
        </p:txBody>
      </p:sp>
    </p:spTree>
    <p:extLst>
      <p:ext uri="{BB962C8B-B14F-4D97-AF65-F5344CB8AC3E}">
        <p14:creationId xmlns:p14="http://schemas.microsoft.com/office/powerpoint/2010/main" val="120748588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Field Research</a:t>
            </a:r>
            <a:endParaRPr lang="en-US" dirty="0"/>
          </a:p>
        </p:txBody>
      </p:sp>
      <p:sp>
        <p:nvSpPr>
          <p:cNvPr id="3" name="Content Placeholder 2"/>
          <p:cNvSpPr>
            <a:spLocks noGrp="1"/>
          </p:cNvSpPr>
          <p:nvPr>
            <p:ph idx="1"/>
          </p:nvPr>
        </p:nvSpPr>
        <p:spPr>
          <a:xfrm>
            <a:off x="353530" y="1243965"/>
            <a:ext cx="6657140" cy="5442342"/>
          </a:xfrm>
        </p:spPr>
        <p:txBody>
          <a:bodyPr/>
          <a:lstStyle/>
          <a:p>
            <a:r>
              <a:rPr lang="en-US" dirty="0" smtClean="0"/>
              <a:t>In order to verify the accuracy of the ratings, Maggie flew to Portugal to taste some of the wines from our data set.</a:t>
            </a:r>
          </a:p>
          <a:p>
            <a:pPr lvl="1"/>
            <a:r>
              <a:rPr lang="en-US" dirty="0" smtClean="0"/>
              <a:t>The </a:t>
            </a:r>
            <a:r>
              <a:rPr lang="en-US" dirty="0" err="1" smtClean="0"/>
              <a:t>Vinha</a:t>
            </a:r>
            <a:r>
              <a:rPr lang="en-US" dirty="0" smtClean="0"/>
              <a:t> Grande </a:t>
            </a:r>
            <a:r>
              <a:rPr lang="en-US" dirty="0" err="1" smtClean="0"/>
              <a:t>Branco</a:t>
            </a:r>
            <a:r>
              <a:rPr lang="en-US" dirty="0" smtClean="0"/>
              <a:t>, a Portuguese white from the Casa </a:t>
            </a:r>
            <a:r>
              <a:rPr lang="en-US" dirty="0" err="1" smtClean="0"/>
              <a:t>Ferreirinha</a:t>
            </a:r>
            <a:r>
              <a:rPr lang="en-US" dirty="0" smtClean="0"/>
              <a:t> winery received a 90 point rating according to our data.</a:t>
            </a:r>
          </a:p>
          <a:p>
            <a:pPr lvl="1"/>
            <a:r>
              <a:rPr lang="en-US" dirty="0" smtClean="0"/>
              <a:t>Maggie verified the price and agrees with the rating. </a:t>
            </a:r>
          </a:p>
        </p:txBody>
      </p:sp>
      <p:pic>
        <p:nvPicPr>
          <p:cNvPr id="4" name="Picture 3" descr="IMG_9641 2.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6657570" y="2374545"/>
            <a:ext cx="2839532" cy="2133328"/>
          </a:xfrm>
          <a:prstGeom prst="rect">
            <a:avLst/>
          </a:prstGeom>
        </p:spPr>
      </p:pic>
    </p:spTree>
    <p:extLst>
      <p:ext uri="{BB962C8B-B14F-4D97-AF65-F5344CB8AC3E}">
        <p14:creationId xmlns:p14="http://schemas.microsoft.com/office/powerpoint/2010/main" val="28010484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962"/>
            <a:ext cx="8229600" cy="1143000"/>
          </a:xfrm>
        </p:spPr>
        <p:txBody>
          <a:bodyPr/>
          <a:lstStyle/>
          <a:p>
            <a:r>
              <a:rPr lang="en-US" dirty="0" smtClean="0"/>
              <a:t>Provincial Overview</a:t>
            </a:r>
            <a:endParaRPr lang="en-US" dirty="0"/>
          </a:p>
        </p:txBody>
      </p:sp>
      <p:pic>
        <p:nvPicPr>
          <p:cNvPr id="6" name="Content Placeholder 5" descr="Screen Shot 2019-04-01 at 7.06.23 PM.png"/>
          <p:cNvPicPr>
            <a:picLocks noGrp="1" noChangeAspect="1"/>
          </p:cNvPicPr>
          <p:nvPr>
            <p:ph idx="1"/>
          </p:nvPr>
        </p:nvPicPr>
        <p:blipFill>
          <a:blip r:embed="rId2">
            <a:extLst>
              <a:ext uri="{28A0092B-C50C-407E-A947-70E740481C1C}">
                <a14:useLocalDpi xmlns:a14="http://schemas.microsoft.com/office/drawing/2010/main" val="0"/>
              </a:ext>
            </a:extLst>
          </a:blip>
          <a:srcRect t="5979" b="5979"/>
          <a:stretch>
            <a:fillRect/>
          </a:stretch>
        </p:blipFill>
        <p:spPr>
          <a:xfrm>
            <a:off x="1289893" y="959571"/>
            <a:ext cx="6630930" cy="3646756"/>
          </a:xfrm>
        </p:spPr>
      </p:pic>
      <p:sp>
        <p:nvSpPr>
          <p:cNvPr id="7" name="TextBox 6"/>
          <p:cNvSpPr txBox="1"/>
          <p:nvPr/>
        </p:nvSpPr>
        <p:spPr>
          <a:xfrm>
            <a:off x="645336" y="4708328"/>
            <a:ext cx="8041464" cy="1754327"/>
          </a:xfrm>
          <a:prstGeom prst="rect">
            <a:avLst/>
          </a:prstGeom>
          <a:noFill/>
        </p:spPr>
        <p:txBody>
          <a:bodyPr wrap="square" rtlCol="0">
            <a:spAutoFit/>
          </a:bodyPr>
          <a:lstStyle/>
          <a:p>
            <a:pPr marL="285750" indent="-285750">
              <a:buFont typeface="Arial"/>
              <a:buChar char="•"/>
            </a:pPr>
            <a:r>
              <a:rPr lang="en-US" dirty="0" smtClean="0"/>
              <a:t>Used </a:t>
            </a:r>
            <a:r>
              <a:rPr lang="en-US" dirty="0" err="1" smtClean="0"/>
              <a:t>gmaps</a:t>
            </a:r>
            <a:r>
              <a:rPr lang="en-US" dirty="0" smtClean="0"/>
              <a:t> to provide insight into regional trends in price, rating, and “utility” by province.</a:t>
            </a:r>
          </a:p>
          <a:p>
            <a:pPr marL="285750" indent="-285750">
              <a:buFont typeface="Arial"/>
              <a:buChar char="•"/>
            </a:pPr>
            <a:r>
              <a:rPr lang="en-US" dirty="0" smtClean="0"/>
              <a:t>Asian countries (with the exception of China) were not really represented in the data—this is because wine is not widely produced there.</a:t>
            </a:r>
          </a:p>
          <a:p>
            <a:pPr marL="285750" indent="-285750">
              <a:buFont typeface="Arial"/>
              <a:buChar char="•"/>
            </a:pPr>
            <a:r>
              <a:rPr lang="en-US" dirty="0" smtClean="0"/>
              <a:t>Most of the world’s wines come from Europe, South Africa, New Zealand, South America and the US.</a:t>
            </a:r>
            <a:endParaRPr lang="en-US" dirty="0"/>
          </a:p>
        </p:txBody>
      </p:sp>
    </p:spTree>
    <p:extLst>
      <p:ext uri="{BB962C8B-B14F-4D97-AF65-F5344CB8AC3E}">
        <p14:creationId xmlns:p14="http://schemas.microsoft.com/office/powerpoint/2010/main" val="1092344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3730"/>
            <a:ext cx="8229600" cy="1143000"/>
          </a:xfrm>
        </p:spPr>
        <p:txBody>
          <a:bodyPr>
            <a:normAutofit fontScale="90000"/>
          </a:bodyPr>
          <a:lstStyle/>
          <a:p>
            <a:r>
              <a:rPr lang="en-US" dirty="0" err="1" smtClean="0"/>
              <a:t>Heatmaps</a:t>
            </a:r>
            <a:r>
              <a:rPr lang="en-US" dirty="0" smtClean="0"/>
              <a:t>: Average Rating by Province</a:t>
            </a:r>
            <a:endParaRPr lang="en-US" dirty="0"/>
          </a:p>
        </p:txBody>
      </p:sp>
      <p:pic>
        <p:nvPicPr>
          <p:cNvPr id="4" name="Content Placeholder 3" descr="Screen Shot 2019-04-01 at 6.01.21 PM.png"/>
          <p:cNvPicPr>
            <a:picLocks noGrp="1" noChangeAspect="1"/>
          </p:cNvPicPr>
          <p:nvPr>
            <p:ph idx="1"/>
          </p:nvPr>
        </p:nvPicPr>
        <p:blipFill>
          <a:blip r:embed="rId2">
            <a:extLst>
              <a:ext uri="{28A0092B-C50C-407E-A947-70E740481C1C}">
                <a14:useLocalDpi xmlns:a14="http://schemas.microsoft.com/office/drawing/2010/main" val="0"/>
              </a:ext>
            </a:extLst>
          </a:blip>
          <a:srcRect t="10986" b="10986"/>
          <a:stretch>
            <a:fillRect/>
          </a:stretch>
        </p:blipFill>
        <p:spPr>
          <a:xfrm>
            <a:off x="457200" y="1204219"/>
            <a:ext cx="4762254" cy="2619056"/>
          </a:xfrm>
        </p:spPr>
      </p:pic>
      <p:pic>
        <p:nvPicPr>
          <p:cNvPr id="6" name="Picture 5" descr="Screen Shot 2019-04-01 at 6.01.5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823275"/>
            <a:ext cx="3287616" cy="2608020"/>
          </a:xfrm>
          <a:prstGeom prst="rect">
            <a:avLst/>
          </a:prstGeom>
        </p:spPr>
      </p:pic>
      <p:pic>
        <p:nvPicPr>
          <p:cNvPr id="8" name="Picture 7" descr="Screen Shot 2019-04-01 at 6.04.44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95305" y="3823275"/>
            <a:ext cx="1824149" cy="2608020"/>
          </a:xfrm>
          <a:prstGeom prst="rect">
            <a:avLst/>
          </a:prstGeom>
        </p:spPr>
      </p:pic>
      <p:sp>
        <p:nvSpPr>
          <p:cNvPr id="9" name="TextBox 8"/>
          <p:cNvSpPr txBox="1"/>
          <p:nvPr/>
        </p:nvSpPr>
        <p:spPr>
          <a:xfrm>
            <a:off x="5407540" y="1561117"/>
            <a:ext cx="3441162" cy="4524316"/>
          </a:xfrm>
          <a:prstGeom prst="rect">
            <a:avLst/>
          </a:prstGeom>
          <a:noFill/>
        </p:spPr>
        <p:txBody>
          <a:bodyPr wrap="square" rtlCol="0">
            <a:spAutoFit/>
          </a:bodyPr>
          <a:lstStyle/>
          <a:p>
            <a:pPr marL="285750" indent="-285750">
              <a:buFont typeface="Arial"/>
              <a:buChar char="•"/>
            </a:pPr>
            <a:r>
              <a:rPr lang="en-US" dirty="0" smtClean="0"/>
              <a:t>In the US, wines produced on the East Coast received a higher rating on average than those in California.</a:t>
            </a:r>
          </a:p>
          <a:p>
            <a:pPr marL="285750" indent="-285750">
              <a:buFont typeface="Arial"/>
              <a:buChar char="•"/>
            </a:pPr>
            <a:r>
              <a:rPr lang="en-US" dirty="0" smtClean="0"/>
              <a:t>Despite its generally tropical climate, Hawaii produces wine (off-dry, fruity whites)</a:t>
            </a:r>
          </a:p>
          <a:p>
            <a:pPr marL="285750" indent="-285750">
              <a:buFont typeface="Arial"/>
              <a:buChar char="•"/>
            </a:pPr>
            <a:r>
              <a:rPr lang="en-US" dirty="0" smtClean="0"/>
              <a:t>New Zealand, South Africa, Greece, Italy, Chile, and Portugal had the highest ratings of the countries in our data set. This coincides with the top wine producing countries (by volume) as listed by the Food and Agriculture Organization of the United Nations. </a:t>
            </a:r>
          </a:p>
        </p:txBody>
      </p:sp>
    </p:spTree>
    <p:extLst>
      <p:ext uri="{BB962C8B-B14F-4D97-AF65-F5344CB8AC3E}">
        <p14:creationId xmlns:p14="http://schemas.microsoft.com/office/powerpoint/2010/main" val="6824609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Heatmaps</a:t>
            </a:r>
            <a:r>
              <a:rPr lang="en-US" dirty="0" smtClean="0"/>
              <a:t>: Average Price by Province</a:t>
            </a:r>
            <a:endParaRPr lang="en-US" dirty="0"/>
          </a:p>
        </p:txBody>
      </p:sp>
      <p:pic>
        <p:nvPicPr>
          <p:cNvPr id="4" name="Content Placeholder 3" descr="Screen Shot 2019-04-01 at 6.26.33 PM.png"/>
          <p:cNvPicPr>
            <a:picLocks noGrp="1" noChangeAspect="1"/>
          </p:cNvPicPr>
          <p:nvPr>
            <p:ph idx="1"/>
          </p:nvPr>
        </p:nvPicPr>
        <p:blipFill>
          <a:blip r:embed="rId2">
            <a:extLst>
              <a:ext uri="{28A0092B-C50C-407E-A947-70E740481C1C}">
                <a14:useLocalDpi xmlns:a14="http://schemas.microsoft.com/office/drawing/2010/main" val="0"/>
              </a:ext>
            </a:extLst>
          </a:blip>
          <a:srcRect t="11708" b="11708"/>
          <a:stretch>
            <a:fillRect/>
          </a:stretch>
        </p:blipFill>
        <p:spPr>
          <a:xfrm>
            <a:off x="457200" y="1600200"/>
            <a:ext cx="4305300" cy="2367749"/>
          </a:xfrm>
        </p:spPr>
      </p:pic>
      <p:pic>
        <p:nvPicPr>
          <p:cNvPr id="5" name="Picture 4" descr="Screen Shot 2019-04-01 at 6.26.56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3967949"/>
            <a:ext cx="2736850" cy="2572293"/>
          </a:xfrm>
          <a:prstGeom prst="rect">
            <a:avLst/>
          </a:prstGeom>
        </p:spPr>
      </p:pic>
      <p:sp>
        <p:nvSpPr>
          <p:cNvPr id="6" name="TextBox 5"/>
          <p:cNvSpPr txBox="1"/>
          <p:nvPr/>
        </p:nvSpPr>
        <p:spPr>
          <a:xfrm>
            <a:off x="5000625" y="1600200"/>
            <a:ext cx="3984625" cy="4247317"/>
          </a:xfrm>
          <a:prstGeom prst="rect">
            <a:avLst/>
          </a:prstGeom>
          <a:noFill/>
        </p:spPr>
        <p:txBody>
          <a:bodyPr wrap="square" rtlCol="0">
            <a:spAutoFit/>
          </a:bodyPr>
          <a:lstStyle/>
          <a:p>
            <a:pPr marL="285750" indent="-285750">
              <a:buFont typeface="Arial"/>
              <a:buChar char="•"/>
            </a:pPr>
            <a:r>
              <a:rPr lang="en-US" dirty="0" smtClean="0"/>
              <a:t>There appears to be no correlation between price and ratings.</a:t>
            </a:r>
          </a:p>
          <a:p>
            <a:pPr marL="742950" lvl="1" indent="-285750">
              <a:buFont typeface="Arial"/>
              <a:buChar char="•"/>
            </a:pPr>
            <a:r>
              <a:rPr lang="en-US" dirty="0" smtClean="0"/>
              <a:t>The Midwest/South East area of the US had poorly rated wines at a low price, which is what we would expect.</a:t>
            </a:r>
          </a:p>
          <a:p>
            <a:pPr marL="742950" lvl="1" indent="-285750">
              <a:buFont typeface="Arial"/>
              <a:buChar char="•"/>
            </a:pPr>
            <a:r>
              <a:rPr lang="en-US" dirty="0" smtClean="0"/>
              <a:t>However, Italy, France, and Spain also had some of the lowest average prices despite also having some of the highest average ratings.</a:t>
            </a:r>
          </a:p>
          <a:p>
            <a:pPr marL="285750" indent="-285750">
              <a:buFont typeface="Arial"/>
              <a:buChar char="•"/>
            </a:pPr>
            <a:r>
              <a:rPr lang="en-US" dirty="0" smtClean="0"/>
              <a:t>South Africa and Switzerland had some of the most expensive wines on average of the provinces in the dataset. </a:t>
            </a:r>
            <a:endParaRPr lang="en-US" dirty="0"/>
          </a:p>
        </p:txBody>
      </p:sp>
      <p:pic>
        <p:nvPicPr>
          <p:cNvPr id="7" name="Picture 6" descr="Screen Shot 2019-04-01 at 6.40.29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4713" y="3967948"/>
            <a:ext cx="1937787" cy="2572293"/>
          </a:xfrm>
          <a:prstGeom prst="rect">
            <a:avLst/>
          </a:prstGeom>
        </p:spPr>
      </p:pic>
    </p:spTree>
    <p:extLst>
      <p:ext uri="{BB962C8B-B14F-4D97-AF65-F5344CB8AC3E}">
        <p14:creationId xmlns:p14="http://schemas.microsoft.com/office/powerpoint/2010/main" val="208234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8556"/>
            <a:ext cx="8229600" cy="1081116"/>
          </a:xfrm>
        </p:spPr>
        <p:txBody>
          <a:bodyPr>
            <a:normAutofit fontScale="90000"/>
          </a:bodyPr>
          <a:lstStyle/>
          <a:p>
            <a:r>
              <a:rPr lang="en-US" dirty="0" err="1" smtClean="0"/>
              <a:t>Heatmaps</a:t>
            </a:r>
            <a:r>
              <a:rPr lang="en-US" dirty="0" smtClean="0"/>
              <a:t>: Average Utility by Province</a:t>
            </a:r>
            <a:endParaRPr lang="en-US" dirty="0"/>
          </a:p>
        </p:txBody>
      </p:sp>
      <p:sp>
        <p:nvSpPr>
          <p:cNvPr id="3" name="Content Placeholder 2"/>
          <p:cNvSpPr>
            <a:spLocks noGrp="1"/>
          </p:cNvSpPr>
          <p:nvPr>
            <p:ph idx="1"/>
          </p:nvPr>
        </p:nvSpPr>
        <p:spPr>
          <a:xfrm>
            <a:off x="5288345" y="1076502"/>
            <a:ext cx="3669830" cy="5182541"/>
          </a:xfrm>
        </p:spPr>
        <p:txBody>
          <a:bodyPr>
            <a:normAutofit fontScale="70000" lnSpcReduction="20000"/>
          </a:bodyPr>
          <a:lstStyle/>
          <a:p>
            <a:r>
              <a:rPr lang="en-US" dirty="0" smtClean="0"/>
              <a:t>We defined the utility of each wine as the points per dollar to help us determine the best bang for your buck.</a:t>
            </a:r>
          </a:p>
          <a:p>
            <a:r>
              <a:rPr lang="en-US" dirty="0" smtClean="0"/>
              <a:t>In Europe, the wines with the highest average utility rating are those from Greece, Portugal, Croatia, Romania, and Austria. Italy and France surprisingly fell short.</a:t>
            </a:r>
          </a:p>
          <a:p>
            <a:r>
              <a:rPr lang="en-US" dirty="0" smtClean="0"/>
              <a:t>Wines from South Africa, Chile, and the East Coast of the US also received high utility ratings, with California following closely behind.</a:t>
            </a:r>
            <a:endParaRPr lang="en-US" dirty="0"/>
          </a:p>
        </p:txBody>
      </p:sp>
      <p:pic>
        <p:nvPicPr>
          <p:cNvPr id="4" name="Picture 3" descr="Screen Shot 2019-04-01 at 6.54.04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8653" y="3667773"/>
            <a:ext cx="914143" cy="2704440"/>
          </a:xfrm>
          <a:prstGeom prst="rect">
            <a:avLst/>
          </a:prstGeom>
        </p:spPr>
      </p:pic>
      <p:pic>
        <p:nvPicPr>
          <p:cNvPr id="5" name="Picture 4" descr="Screen Shot 2019-04-01 at 6.54.22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2796" y="3721003"/>
            <a:ext cx="1212160" cy="2651210"/>
          </a:xfrm>
          <a:prstGeom prst="rect">
            <a:avLst/>
          </a:prstGeom>
        </p:spPr>
      </p:pic>
      <p:pic>
        <p:nvPicPr>
          <p:cNvPr id="6" name="Picture 5" descr="Screen Shot 2019-04-01 at 6.54.3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4957" y="3667773"/>
            <a:ext cx="2282013" cy="2704441"/>
          </a:xfrm>
          <a:prstGeom prst="rect">
            <a:avLst/>
          </a:prstGeom>
        </p:spPr>
      </p:pic>
      <p:pic>
        <p:nvPicPr>
          <p:cNvPr id="7" name="Picture 6" descr="Screen Shot 2019-04-01 at 6.53.47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9753" y="1024384"/>
            <a:ext cx="4367217" cy="2696619"/>
          </a:xfrm>
          <a:prstGeom prst="rect">
            <a:avLst/>
          </a:prstGeom>
        </p:spPr>
      </p:pic>
    </p:spTree>
    <p:extLst>
      <p:ext uri="{BB962C8B-B14F-4D97-AF65-F5344CB8AC3E}">
        <p14:creationId xmlns:p14="http://schemas.microsoft.com/office/powerpoint/2010/main" val="6306755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149</TotalTime>
  <Words>400</Words>
  <Application>Microsoft Macintosh PowerPoint</Application>
  <PresentationFormat>On-screen Show (4:3)</PresentationFormat>
  <Paragraphs>21</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Field Research</vt:lpstr>
      <vt:lpstr>Provincial Overview</vt:lpstr>
      <vt:lpstr>Heatmaps: Average Rating by Province</vt:lpstr>
      <vt:lpstr>Heatmaps: Average Price by Province</vt:lpstr>
      <vt:lpstr>Heatmaps: Average Utility by Province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Mairead</dc:creator>
  <cp:lastModifiedBy>Mairead</cp:lastModifiedBy>
  <cp:revision>13</cp:revision>
  <dcterms:created xsi:type="dcterms:W3CDTF">2019-04-01T21:51:48Z</dcterms:created>
  <dcterms:modified xsi:type="dcterms:W3CDTF">2019-04-02T00:21:46Z</dcterms:modified>
</cp:coreProperties>
</file>

<file path=docProps/thumbnail.jpeg>
</file>